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1340F-DE86-4AFE-9029-A9CDBB35E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F733B0-9D2A-4BDB-842B-5E5D99C96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98B1D1-2276-4A7B-AA60-2F01E7B5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FF40D0-E52F-4C86-992C-1A98BC33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C7BB58-3EA3-4C4A-B68A-800009E6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6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EBE44-A733-4B28-826E-21A9429C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F98EFB8-DA59-4D9A-8E62-E1DBC551D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C0B7E5-F8E5-404E-A649-61890229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BE7345-A687-4334-B5A5-FBF4622A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E94E70-46CD-4FD6-9D16-B8C30B8C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EB4B9C6-A001-410A-B467-D70F38CA7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D89A07-CA66-410C-A0C2-78B43CD49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86F96-8CC2-49E9-A3AA-97253F9B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72AD38-916B-4FED-A4E2-6A520B03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7D77F6-4D5B-46D4-92F7-A146BAE7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4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E0AE7-A4A5-4999-947B-B2ECA96E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B60EEE-36DC-4745-A772-FAF2305A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AEEBA6-B0AC-4E4D-87FA-12EA58B1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D2809C-686D-4669-8F69-CDF6F360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601B92-DF94-4B37-8C22-BEAFF246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91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84770-B034-40EC-865D-3279A9A64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EEB2C1-57F2-4297-B72A-64AF8A4CE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140886-8283-4879-B96C-D8DF185F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68E744-988B-4552-89EF-6CCDB116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AA3E4D-ED78-49BD-8847-88B8EA38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55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01628-0BA3-4645-8E90-4BD3BC6E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70AA5F-90EE-48AC-81E0-66F68F58C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85F8D6-CA2F-484C-8355-824CB9FA2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A549E6-20A1-43A6-B36B-605E2DDC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0B5A1B-CD88-4ED7-8A6A-960B4945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706A58-426F-4655-B993-1B732A93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42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3E577-399E-4D7A-B08A-3BECF6AB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9EB436-5E9F-4EFB-8DE9-AD95A23E6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206771-ADA8-4507-B41B-42DC9B1B4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057C7F8-48BE-4E2E-8548-F25FA4A3F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44B91A-F865-4EE7-9AC1-1132C1EFC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783B01B-26D3-4C7E-A04A-5AD0E44D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736192-DF7E-440A-97E8-7A4E6D40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702952-3901-476F-A733-A30FD9BF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53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E5346-2829-4CFE-B358-4CDAB16C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9DDF7B2-BF3B-48D7-9443-8EBD2050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C62A27-2357-4D92-8F56-11175876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FB9EC07-68F4-49B8-87F1-A40D4844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81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6E0E12-6530-44C6-ABF8-FDE2D272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FDBA7B2-A667-47B1-8A92-CFF987F2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0AFAF7-2B08-4C3A-8451-C39C76AD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5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6C0BE-AED8-4EC4-8E0D-08CE6894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3038B-3366-45B8-9975-7EB2E93A4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826E2B-2646-43BF-B323-D86F4F04E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C3CA64-D704-4182-A6F2-49FA492F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E4AE59-D8BD-4832-AA40-9770A1E3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A46C3C-2266-4608-8CF1-BB5902DB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84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5785F-CCC9-4BF0-8947-308FC250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495264-06A5-46C6-9EA9-EFBF241E2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EBE870-7931-4A82-978D-A175D3BBF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622713-76C4-4307-B3FD-9395989F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32AE63-D2C3-40CC-BF7C-D643455F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28BD16-4203-4F34-8890-5B9877CF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69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925C2A-AF52-4416-BFE9-E46CED0E8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A97E7D-44E1-4239-A1F2-60EA88CC6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5428C5-2947-4137-964B-210603776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1E14-450E-4AB7-96C8-4B47954AAED8}" type="datetimeFigureOut">
              <a:rPr lang="nl-NL" smtClean="0"/>
              <a:t>25-1-2019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8B96A6-8104-4522-BEF4-1EE2D8460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A3ACC8-9366-4ADF-81C1-4F20ACC1B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DEB-0390-43CC-A049-C6CFAECC15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64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8502"/>
          </a:xfrm>
        </p:spPr>
        <p:txBody>
          <a:bodyPr>
            <a:normAutofit fontScale="90000"/>
          </a:bodyPr>
          <a:lstStyle/>
          <a:p>
            <a:r>
              <a:rPr lang="nl-NL" dirty="0"/>
              <a:t>Belonen familieleden in </a:t>
            </a:r>
            <a:r>
              <a:rPr lang="nl-NL"/>
              <a:t>het MKB 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68072"/>
              </p:ext>
            </p:extLst>
          </p:nvPr>
        </p:nvGraphicFramePr>
        <p:xfrm>
          <a:off x="1338349" y="1130530"/>
          <a:ext cx="8046721" cy="4463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3084">
                  <a:extLst>
                    <a:ext uri="{9D8B030D-6E8A-4147-A177-3AD203B41FA5}">
                      <a16:colId xmlns:a16="http://schemas.microsoft.com/office/drawing/2014/main" val="4227376090"/>
                    </a:ext>
                  </a:extLst>
                </a:gridCol>
                <a:gridCol w="870406">
                  <a:extLst>
                    <a:ext uri="{9D8B030D-6E8A-4147-A177-3AD203B41FA5}">
                      <a16:colId xmlns:a16="http://schemas.microsoft.com/office/drawing/2014/main" val="3085533235"/>
                    </a:ext>
                  </a:extLst>
                </a:gridCol>
                <a:gridCol w="870406">
                  <a:extLst>
                    <a:ext uri="{9D8B030D-6E8A-4147-A177-3AD203B41FA5}">
                      <a16:colId xmlns:a16="http://schemas.microsoft.com/office/drawing/2014/main" val="3229386240"/>
                    </a:ext>
                  </a:extLst>
                </a:gridCol>
                <a:gridCol w="1224008">
                  <a:extLst>
                    <a:ext uri="{9D8B030D-6E8A-4147-A177-3AD203B41FA5}">
                      <a16:colId xmlns:a16="http://schemas.microsoft.com/office/drawing/2014/main" val="401956365"/>
                    </a:ext>
                  </a:extLst>
                </a:gridCol>
                <a:gridCol w="2488817">
                  <a:extLst>
                    <a:ext uri="{9D8B030D-6E8A-4147-A177-3AD203B41FA5}">
                      <a16:colId xmlns:a16="http://schemas.microsoft.com/office/drawing/2014/main" val="1737857020"/>
                    </a:ext>
                  </a:extLst>
                </a:gridCol>
              </a:tblGrid>
              <a:tr h="254320"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300" b="1" u="none" strike="noStrike" dirty="0">
                          <a:effectLst/>
                        </a:rPr>
                        <a:t>EZ-VOF</a:t>
                      </a:r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9124817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 dirty="0">
                          <a:effectLst/>
                        </a:rPr>
                        <a:t>Cijfers 2019</a:t>
                      </a:r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300" b="1" u="none" strike="noStrike">
                          <a:effectLst/>
                        </a:rPr>
                        <a:t>Bloemist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300" b="1" u="none" strike="noStrike" dirty="0">
                          <a:effectLst/>
                        </a:rPr>
                        <a:t>Tandarts</a:t>
                      </a:r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6779111"/>
                  </a:ext>
                </a:extLst>
              </a:tr>
              <a:tr h="3433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300" u="sng" strike="noStrike" dirty="0">
                          <a:effectLst/>
                        </a:rPr>
                        <a:t>  &lt; Afhankelijk van persoonlijke situatie &gt;</a:t>
                      </a:r>
                      <a:endParaRPr lang="nl-NL" sz="1300" b="0" i="0" u="sng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8919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endParaRPr lang="nl-NL" sz="1300" b="0" i="0" u="sng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3545996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Winst vóór belasting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€ 20.000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 dirty="0">
                          <a:effectLst/>
                        </a:rPr>
                        <a:t> €     150.000 </a:t>
                      </a:r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5062939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Belasting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871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 60.000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778830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764316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b="1" u="none" strike="noStrike" dirty="0">
                          <a:effectLst/>
                        </a:rPr>
                        <a:t>Besparing bij </a:t>
                      </a:r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126385"/>
                  </a:ext>
                </a:extLst>
              </a:tr>
              <a:tr h="337394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 dirty="0">
                          <a:effectLst/>
                        </a:rPr>
                        <a:t>ARBEIDSVERGOEDING PARTNER</a:t>
                      </a:r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6.000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 12.000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268240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406274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Winst wordt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€ 14.000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138.000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702955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Belasting topgedeelte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300" u="none" strike="noStrike">
                          <a:effectLst/>
                        </a:rPr>
                        <a:t>36,65%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2.118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5526512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Heffingskortingen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-2.477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074990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Heffing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 -   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842183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              Partner belast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 -   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  1.927 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 dirty="0">
                          <a:effectLst/>
                        </a:rPr>
                        <a:t> incl. </a:t>
                      </a:r>
                      <a:r>
                        <a:rPr lang="nl-NL" sz="1300" u="none" strike="noStrike" dirty="0" err="1">
                          <a:effectLst/>
                        </a:rPr>
                        <a:t>Zvw</a:t>
                      </a:r>
                      <a:r>
                        <a:rPr lang="nl-NL" sz="1300" u="none" strike="noStrike" dirty="0">
                          <a:effectLst/>
                        </a:rPr>
                        <a:t> 5,70% </a:t>
                      </a:r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9435876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   Besparing ondernemer</a:t>
                      </a:r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-871 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>
                          <a:effectLst/>
                        </a:rPr>
                        <a:t> €      -5.341 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u="none" strike="noStrike" dirty="0">
                          <a:effectLst/>
                        </a:rPr>
                        <a:t> 51,75% min 14% </a:t>
                      </a:r>
                      <a:r>
                        <a:rPr lang="nl-NL" sz="1300" u="none" strike="noStrike" dirty="0" err="1">
                          <a:effectLst/>
                        </a:rPr>
                        <a:t>mkb</a:t>
                      </a:r>
                      <a:r>
                        <a:rPr lang="nl-NL" sz="1300" u="none" strike="noStrike" dirty="0">
                          <a:effectLst/>
                        </a:rPr>
                        <a:t>-vrijst. </a:t>
                      </a:r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4012144"/>
                  </a:ext>
                </a:extLst>
              </a:tr>
              <a:tr h="254320"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b="1" u="none" strike="noStrike">
                          <a:effectLst/>
                        </a:rPr>
                        <a:t>Besparing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b="1" u="none" strike="noStrike">
                          <a:effectLst/>
                        </a:rPr>
                        <a:t> €   -871 </a:t>
                      </a:r>
                      <a:endParaRPr lang="nl-NL" sz="13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300" b="1" u="none" strike="noStrike" dirty="0">
                          <a:effectLst/>
                        </a:rPr>
                        <a:t> €      -3.414 </a:t>
                      </a:r>
                      <a:endParaRPr lang="nl-NL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011965"/>
                  </a:ext>
                </a:extLst>
              </a:tr>
            </a:tbl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282FA001-4B2E-4B80-AABB-55795371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053" y="5456151"/>
            <a:ext cx="3067832" cy="131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346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Belonen familieleden in het MKB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Belonen familieleden in het MKB </dc:title>
  <dc:creator> </dc:creator>
  <cp:lastModifiedBy>laetitia@doorhetvuur.com</cp:lastModifiedBy>
  <cp:revision>3</cp:revision>
  <dcterms:created xsi:type="dcterms:W3CDTF">2019-01-24T12:21:06Z</dcterms:created>
  <dcterms:modified xsi:type="dcterms:W3CDTF">2019-01-25T10:08:21Z</dcterms:modified>
</cp:coreProperties>
</file>