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5264BB-6456-44B5-A24E-B3497C4B5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EDFBCEE-CE47-4E06-87B3-A2E8FBB70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C1F162-5A34-486C-9E86-0282B3AB2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0EFDCE-4654-4D1C-9748-849C803E7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A0A289-3F8C-4A50-BC34-7173D34DE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856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F87A5-5045-424A-957C-CEF7E0931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4E1666C-5DEC-4607-BE95-407127860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E965C7-8F54-4B99-AB5C-40DD5A1DB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16BC99-6E70-4163-B1A3-4F51AB676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E6F692-614F-4B49-94C8-A7A66E15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826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6D9218D-CB20-4781-901B-147BC0F9F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EDEE23E-9071-48F5-9ED4-985238793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CE8ECC-301F-428E-97A5-A448D699E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4083F16-07F1-4C14-B174-3F608F3FE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97C9F1-8E8E-4E9E-A06F-9DC0EC39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677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E59C9A-EEFB-4F85-85E3-794B778BC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8C37B5-06FD-401B-A508-DD54AD5CB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C1411F-EFC7-40DD-ADA8-219B88459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EE317D7-34FB-4F13-B72A-01254FCC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7DA423-706E-458C-8F29-DD613DFC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945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F1C04-7277-4C56-A79C-9E29957B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FE2681A-235C-4307-AC30-9C278614C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D1771F-0B0B-4336-AA94-751AAB36D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3FD078-99D6-44FA-9E69-3D7EEE643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5EF84D-4791-4E1F-8C79-15BDE9E8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204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B94FF5-EF9E-4437-96F5-C4B1786A8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1D11F4-F218-4199-9525-CEC37E646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B9D5CF6-B279-45F3-9054-EE75D7476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0ECE77-9FB9-4509-A49C-519BB825C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1AEFDE6-A215-4638-8B59-678D94104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EBABDF-3680-4B2F-9D0B-CEB154A1F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906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1695F2-5A40-475E-90B3-B0941CE42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3E44BA-4FF3-4354-8773-BCDD90DD4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FF1C93E-E928-4E99-AABB-291D27E1C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DEB0FCC-CCA1-4DE9-B79E-16094591CC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8355262-CD38-4D3B-AA1B-684E64619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0080061-E140-4612-B46C-FCC8403D8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8A50CC0-C1DF-4056-A602-4EB20863B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E6E45F9-3DFB-4285-AA7B-FA61A6F6F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9552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05A331-F234-4130-8FCC-E46CDF911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17AE1E1-E7D3-48E0-976B-F3A447C57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FB6CF0-2398-4DDC-AA48-4BA5E1B4E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D05EF84-BE11-43F5-A417-E6385D002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28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928DB29-F546-4888-BCF1-F75E6321E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BC77332-27F6-4BD4-BDB6-C00FC036A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49B72B6-DF2B-43FB-8E0F-15266393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35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2685B1-19A5-4CCD-8269-C55155F85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ACDD26-7549-4E30-B4D9-0CB12BF44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5C37C7-2600-4204-860E-E70C02E3F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6FEB0C3-D3F9-4F90-8EC4-8A5A55A85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EFB290-21D2-458C-899E-9FC09B9C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A6E669-02CB-4FA4-A0EC-4C2D9F49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2326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468B1F-6BB1-4825-B6C2-72C9C2071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C0F8FF2-783E-43D5-A06E-0980516226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E09D18-63DD-448B-AC0E-5D3375C88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3557C81-812F-4001-8EC0-034DE5BD1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476F64-8CA6-40CA-99F9-A646CCDB0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2AAF272-4B48-4165-91D3-46BE3C21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370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967E832-474D-475A-A5CA-59005A159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F527DF3-B3CF-4ED9-BF98-313DA42F7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E21856-6D99-473D-9FA0-6879FB064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DD15E-C186-4787-9008-B6288452CE5B}" type="datetimeFigureOut">
              <a:rPr lang="nl-NL" smtClean="0"/>
              <a:t>25-1-2019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7228E6-85CB-41EF-9540-E91F46694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ED81212-CD38-43B0-B327-8D880A371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75E7C-45DE-4240-AE44-D7B32B540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23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80109"/>
          </a:xfrm>
        </p:spPr>
        <p:txBody>
          <a:bodyPr>
            <a:normAutofit fontScale="90000"/>
          </a:bodyPr>
          <a:lstStyle/>
          <a:p>
            <a:r>
              <a:rPr lang="nl-NL" dirty="0"/>
              <a:t>Belonen familieleden in </a:t>
            </a:r>
            <a:r>
              <a:rPr lang="nl-NL"/>
              <a:t>het MKB - BV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180840"/>
              </p:ext>
            </p:extLst>
          </p:nvPr>
        </p:nvGraphicFramePr>
        <p:xfrm>
          <a:off x="1620982" y="1163789"/>
          <a:ext cx="6318899" cy="48629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8476">
                  <a:extLst>
                    <a:ext uri="{9D8B030D-6E8A-4147-A177-3AD203B41FA5}">
                      <a16:colId xmlns:a16="http://schemas.microsoft.com/office/drawing/2014/main" val="482468302"/>
                    </a:ext>
                  </a:extLst>
                </a:gridCol>
                <a:gridCol w="1184121">
                  <a:extLst>
                    <a:ext uri="{9D8B030D-6E8A-4147-A177-3AD203B41FA5}">
                      <a16:colId xmlns:a16="http://schemas.microsoft.com/office/drawing/2014/main" val="3377806862"/>
                    </a:ext>
                  </a:extLst>
                </a:gridCol>
                <a:gridCol w="1313396">
                  <a:extLst>
                    <a:ext uri="{9D8B030D-6E8A-4147-A177-3AD203B41FA5}">
                      <a16:colId xmlns:a16="http://schemas.microsoft.com/office/drawing/2014/main" val="1303575375"/>
                    </a:ext>
                  </a:extLst>
                </a:gridCol>
                <a:gridCol w="2012906">
                  <a:extLst>
                    <a:ext uri="{9D8B030D-6E8A-4147-A177-3AD203B41FA5}">
                      <a16:colId xmlns:a16="http://schemas.microsoft.com/office/drawing/2014/main" val="967773219"/>
                    </a:ext>
                  </a:extLst>
                </a:gridCol>
              </a:tblGrid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dirty="0">
                          <a:effectLst/>
                        </a:rPr>
                        <a:t>BV</a:t>
                      </a: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8314933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ctr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200" b="1" u="none" strike="noStrike" dirty="0">
                          <a:effectLst/>
                        </a:rPr>
                        <a:t>Aannemer</a:t>
                      </a: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5495834"/>
                  </a:ext>
                </a:extLst>
              </a:tr>
              <a:tr h="33927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7874860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6466541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 dirty="0">
                          <a:effectLst/>
                        </a:rPr>
                        <a:t> Winst voor VPB</a:t>
                      </a:r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€ 130.000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3743901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3368670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VPB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  26.000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7635224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Blijft gelijk!!!!!!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1816452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9426460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Stel loon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  90.000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2961997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 &gt;  € 68.507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0465534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1809998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Besparing bij </a:t>
                      </a:r>
                      <a:endParaRPr lang="nl-NL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netto privé </a:t>
                      </a:r>
                      <a:endParaRPr lang="nl-NL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9206695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LOON PARTNER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  12.000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Arbeidsovk.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    10.913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8721107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loon DGA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 -12.000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u="none" strike="noStrike">
                          <a:effectLst/>
                        </a:rPr>
                        <a:t>51,75%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 dirty="0">
                          <a:effectLst/>
                        </a:rPr>
                        <a:t> </a:t>
                      </a:r>
                      <a:r>
                        <a:rPr lang="nl-NL" sz="1000" u="sng" strike="noStrike" dirty="0">
                          <a:effectLst/>
                        </a:rPr>
                        <a:t>€      -5.790 </a:t>
                      </a:r>
                      <a:endParaRPr lang="nl-NL" sz="1000" b="0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1603298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      5.123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4826836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Zvw 6,95%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sng" strike="noStrike" dirty="0">
                          <a:effectLst/>
                        </a:rPr>
                        <a:t> €         -834 </a:t>
                      </a:r>
                      <a:endParaRPr lang="nl-NL" sz="1000" b="0" i="0" u="sng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2049789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 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u="none" strike="noStrike">
                          <a:effectLst/>
                        </a:rPr>
                        <a:t> €       4.289 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0568092"/>
                  </a:ext>
                </a:extLst>
              </a:tr>
              <a:tr h="251315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1" u="none" strike="noStrike">
                          <a:effectLst/>
                        </a:rPr>
                        <a:t>Besparing</a:t>
                      </a:r>
                      <a:endParaRPr lang="nl-NL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1" u="none" strike="noStrike" dirty="0">
                          <a:effectLst/>
                        </a:rPr>
                        <a:t> €  -4.289 </a:t>
                      </a:r>
                      <a:endParaRPr lang="nl-NL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3212479"/>
                  </a:ext>
                </a:extLst>
              </a:tr>
            </a:tbl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C8F7F900-5B2D-4118-A142-E48BA8073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702" y="5078027"/>
            <a:ext cx="3708182" cy="159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396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Breedbeeld</PresentationFormat>
  <Paragraphs>38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Kantoorthema</vt:lpstr>
      <vt:lpstr>Belonen familieleden in het MKB - BV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 </dc:creator>
  <cp:lastModifiedBy>laetitia@doorhetvuur.com</cp:lastModifiedBy>
  <cp:revision>3</cp:revision>
  <dcterms:created xsi:type="dcterms:W3CDTF">2019-01-24T12:20:28Z</dcterms:created>
  <dcterms:modified xsi:type="dcterms:W3CDTF">2019-01-25T10:00:15Z</dcterms:modified>
</cp:coreProperties>
</file>